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338" r:id="rId3"/>
    <p:sldId id="332" r:id="rId4"/>
    <p:sldId id="340" r:id="rId5"/>
    <p:sldId id="310" r:id="rId6"/>
    <p:sldId id="341" r:id="rId7"/>
    <p:sldId id="347" r:id="rId8"/>
    <p:sldId id="348" r:id="rId9"/>
    <p:sldId id="349" r:id="rId10"/>
    <p:sldId id="350" r:id="rId11"/>
    <p:sldId id="351" r:id="rId12"/>
    <p:sldId id="358" r:id="rId13"/>
    <p:sldId id="359" r:id="rId14"/>
    <p:sldId id="327" r:id="rId15"/>
    <p:sldId id="368" r:id="rId16"/>
    <p:sldId id="369" r:id="rId17"/>
  </p:sldIdLst>
  <p:sldSz cx="12192000" cy="6858000"/>
  <p:notesSz cx="6858000" cy="9144000"/>
  <p:embeddedFontLst>
    <p:embeddedFont>
      <p:font typeface="Microsoft YaHei" panose="020B0503020204020204" pitchFamily="34" charset="-122"/>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E94"/>
    <a:srgbClr val="6EBA35"/>
    <a:srgbClr val="C10000"/>
    <a:srgbClr val="329061"/>
    <a:srgbClr val="A7CF82"/>
    <a:srgbClr val="A7CF80"/>
    <a:srgbClr val="FE0000"/>
    <a:srgbClr val="F6C522"/>
    <a:srgbClr val="FF7F0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06" autoAdjust="0"/>
  </p:normalViewPr>
  <p:slideViewPr>
    <p:cSldViewPr snapToGrid="0">
      <p:cViewPr varScale="1">
        <p:scale>
          <a:sx n="64" d="100"/>
          <a:sy n="64" d="100"/>
        </p:scale>
        <p:origin x="1092" y="78"/>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extLst>
      <p:ext uri="{BB962C8B-B14F-4D97-AF65-F5344CB8AC3E}">
        <p14:creationId xmlns:p14="http://schemas.microsoft.com/office/powerpoint/2010/main" val="273572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593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extLst>
      <p:ext uri="{BB962C8B-B14F-4D97-AF65-F5344CB8AC3E}">
        <p14:creationId xmlns:p14="http://schemas.microsoft.com/office/powerpoint/2010/main" val="308988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179498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255387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2021/12/17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75DE958-9C37-456E-B43F-2052901842E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F15D548-8E95-4C21-A52B-AB886330CFE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0A8C9F6-8220-472E-A059-3A29F18C19C4}"/>
              </a:ext>
            </a:extLst>
          </p:cNvPr>
          <p:cNvSpPr>
            <a:spLocks noGrp="1"/>
          </p:cNvSpPr>
          <p:nvPr>
            <p:ph type="sldNum" sz="quarter" idx="12"/>
          </p:nvPr>
        </p:nvSpPr>
        <p:spPr/>
        <p:txBody>
          <a:bodyPr/>
          <a:lstStyle>
            <a:lvl1pPr>
              <a:defRPr/>
            </a:lvl1pPr>
          </a:lstStyle>
          <a:p>
            <a:pPr>
              <a:defRPr/>
            </a:pPr>
            <a:fld id="{1C9BD1D9-5278-4D5F-A775-ADA53C6A3FAA}" type="slidenum">
              <a:rPr lang="en-US" altLang="en-US"/>
              <a:pPr>
                <a:defRPr/>
              </a:pPr>
              <a:t>‹#›</a:t>
            </a:fld>
            <a:endParaRPr lang="en-US" altLang="en-US"/>
          </a:p>
        </p:txBody>
      </p:sp>
    </p:spTree>
    <p:extLst>
      <p:ext uri="{BB962C8B-B14F-4D97-AF65-F5344CB8AC3E}">
        <p14:creationId xmlns:p14="http://schemas.microsoft.com/office/powerpoint/2010/main" val="1620911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9" name="图片 8"/>
          <p:cNvPicPr>
            <a:picLocks noChangeAspect="1"/>
          </p:cNvPicPr>
          <p:nvPr userDrawn="1"/>
        </p:nvPicPr>
        <p:blipFill rotWithShape="1">
          <a:blip r:embed="rId7"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Microsoft YaHei" panose="020B0503020204020204" pitchFamily="34" charset="-122"/>
                <a:ea typeface="Microsoft YaHei" panose="020B0503020204020204" pitchFamily="34" charset="-122"/>
              </a:rPr>
              <a:t>感谢您下载包图网平台上提供的</a:t>
            </a:r>
            <a:r>
              <a:rPr lang="en-US" altLang="zh-CN" sz="600" dirty="0">
                <a:solidFill>
                  <a:schemeClr val="bg1">
                    <a:alpha val="0"/>
                  </a:schemeClr>
                </a:solidFill>
                <a:latin typeface="Microsoft YaHei" panose="020B0503020204020204" pitchFamily="34" charset="-122"/>
                <a:ea typeface="Microsoft YaHei" panose="020B0503020204020204" pitchFamily="34" charset="-122"/>
              </a:rPr>
              <a:t>PPT</a:t>
            </a:r>
            <a:r>
              <a:rPr lang="zh-CN" altLang="en-US" sz="600" dirty="0">
                <a:solidFill>
                  <a:schemeClr val="bg1">
                    <a:alpha val="0"/>
                  </a:scheme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Microsoft YaHei" panose="020B0503020204020204" pitchFamily="34" charset="-122"/>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4">
            <a:extLst>
              <a:ext uri="{FF2B5EF4-FFF2-40B4-BE49-F238E27FC236}">
                <a16:creationId xmlns:a16="http://schemas.microsoft.com/office/drawing/2014/main" id="{CBB259FE-EEB8-445C-932A-9E8F8A4A4323}"/>
              </a:ext>
            </a:extLst>
          </p:cNvPr>
          <p:cNvSpPr>
            <a:spLocks noChangeArrowheads="1" noChangeShapeType="1" noTextEdit="1"/>
          </p:cNvSpPr>
          <p:nvPr/>
        </p:nvSpPr>
        <p:spPr bwMode="auto">
          <a:xfrm>
            <a:off x="2838450" y="495300"/>
            <a:ext cx="5943600" cy="16383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cs typeface="Times New Roman" panose="02020603050405020304" pitchFamily="18" charset="0"/>
              </a:rPr>
              <a:t>TIẾNG VIỆT 4</a:t>
            </a:r>
          </a:p>
        </p:txBody>
      </p:sp>
      <p:sp>
        <p:nvSpPr>
          <p:cNvPr id="10243" name="WordArt 5">
            <a:extLst>
              <a:ext uri="{FF2B5EF4-FFF2-40B4-BE49-F238E27FC236}">
                <a16:creationId xmlns:a16="http://schemas.microsoft.com/office/drawing/2014/main" id="{C890FD94-86F1-4534-BAAD-15C8FA27FD43}"/>
              </a:ext>
            </a:extLst>
          </p:cNvPr>
          <p:cNvSpPr>
            <a:spLocks noChangeArrowheads="1" noChangeShapeType="1" noTextEdit="1"/>
          </p:cNvSpPr>
          <p:nvPr/>
        </p:nvSpPr>
        <p:spPr bwMode="auto">
          <a:xfrm>
            <a:off x="8686800" y="2514601"/>
            <a:ext cx="1466850" cy="3984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3333"/>
                </a:solidFill>
                <a:cs typeface="Times New Roman" panose="02020603050405020304" pitchFamily="18" charset="0"/>
              </a:rPr>
              <a:t>TẬP 1</a:t>
            </a:r>
          </a:p>
        </p:txBody>
      </p:sp>
      <p:sp>
        <p:nvSpPr>
          <p:cNvPr id="10244" name="WordArt 8">
            <a:extLst>
              <a:ext uri="{FF2B5EF4-FFF2-40B4-BE49-F238E27FC236}">
                <a16:creationId xmlns:a16="http://schemas.microsoft.com/office/drawing/2014/main" id="{B67196F0-13E2-4DA1-AF8E-6A355627B1D5}"/>
              </a:ext>
            </a:extLst>
          </p:cNvPr>
          <p:cNvSpPr>
            <a:spLocks noChangeArrowheads="1" noChangeShapeType="1" noTextEdit="1"/>
          </p:cNvSpPr>
          <p:nvPr/>
        </p:nvSpPr>
        <p:spPr bwMode="auto">
          <a:xfrm>
            <a:off x="6629400" y="3581400"/>
            <a:ext cx="3276600" cy="1295400"/>
          </a:xfrm>
          <a:prstGeom prst="rect">
            <a:avLst/>
          </a:prstGeom>
        </p:spPr>
        <p:txBody>
          <a:bodyPr wrap="none" fromWordArt="1">
            <a:prstTxWarp prst="textTriangle">
              <a:avLst>
                <a:gd name="adj" fmla="val 50000"/>
              </a:avLst>
            </a:prstTxWarp>
          </a:bodyPr>
          <a:lstStyle/>
          <a:p>
            <a:pPr algn="ctr"/>
            <a:r>
              <a:rPr lang="en-US" sz="3600" kern="10" dirty="0">
                <a:ln w="9525">
                  <a:solidFill>
                    <a:srgbClr val="000000"/>
                  </a:solidFill>
                  <a:round/>
                  <a:headEnd/>
                  <a:tailEnd/>
                </a:ln>
                <a:solidFill>
                  <a:srgbClr val="000000"/>
                </a:solidFill>
                <a:cs typeface="Times New Roman" panose="02020603050405020304" pitchFamily="18" charset="0"/>
              </a:rPr>
              <a:t>TẬP ĐỌC</a:t>
            </a:r>
          </a:p>
        </p:txBody>
      </p:sp>
      <p:sp>
        <p:nvSpPr>
          <p:cNvPr id="10245" name="Text Box 9">
            <a:extLst>
              <a:ext uri="{FF2B5EF4-FFF2-40B4-BE49-F238E27FC236}">
                <a16:creationId xmlns:a16="http://schemas.microsoft.com/office/drawing/2014/main" id="{27CF6EBD-E339-492F-86CD-140CCE6A19F5}"/>
              </a:ext>
            </a:extLst>
          </p:cNvPr>
          <p:cNvSpPr txBox="1">
            <a:spLocks noChangeArrowheads="1"/>
          </p:cNvSpPr>
          <p:nvPr/>
        </p:nvSpPr>
        <p:spPr bwMode="auto">
          <a:xfrm>
            <a:off x="6400800" y="3048001"/>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b="1" u="sng">
                <a:latin typeface="Arial" panose="020B0604020202020204" pitchFamily="34" charset="0"/>
              </a:rPr>
              <a:t>PHÂN MÔN</a:t>
            </a:r>
          </a:p>
        </p:txBody>
      </p:sp>
      <p:pic>
        <p:nvPicPr>
          <p:cNvPr id="10246" name="Picture 10">
            <a:extLst>
              <a:ext uri="{FF2B5EF4-FFF2-40B4-BE49-F238E27FC236}">
                <a16:creationId xmlns:a16="http://schemas.microsoft.com/office/drawing/2014/main" id="{26EE7E6E-3276-4674-9AD2-9E832FF71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254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45480" y="1369178"/>
            <a:ext cx="9508041" cy="584775"/>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việc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xảy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cho</a:t>
            </a:r>
            <a:r>
              <a:rPr lang="en-US" altLang="en-US" sz="3200" dirty="0">
                <a:solidFill>
                  <a:srgbClr val="FF0000"/>
                </a:solidFill>
                <a:latin typeface="Times New Roman" panose="02020603050405020304" pitchFamily="18" charset="0"/>
                <a:cs typeface="Times New Roman" panose="02020603050405020304" pitchFamily="18" charset="0"/>
              </a:rPr>
              <a:t> 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phải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hận</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08283" y="725639"/>
            <a:ext cx="1416720" cy="1416720"/>
          </a:xfrm>
          <a:prstGeom prst="rect">
            <a:avLst/>
          </a:prstGeom>
        </p:spPr>
      </p:pic>
      <p:sp>
        <p:nvSpPr>
          <p:cNvPr id="19" name="TextBox 18"/>
          <p:cNvSpPr txBox="1"/>
          <p:nvPr/>
        </p:nvSpPr>
        <p:spPr>
          <a:xfrm>
            <a:off x="1275523" y="2459120"/>
            <a:ext cx="9893353" cy="13075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spcBef>
                <a:spcPct val="50000"/>
              </a:spcBef>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Cao </a:t>
            </a:r>
            <a:r>
              <a:rPr lang="en-US" altLang="en-US" sz="2800" dirty="0" err="1">
                <a:solidFill>
                  <a:srgbClr val="0000FF"/>
                </a:solidFill>
                <a:latin typeface="Times New Roman" panose="02020603050405020304" pitchFamily="18" charset="0"/>
                <a:cs typeface="Times New Roman" panose="02020603050405020304" pitchFamily="18" charset="0"/>
              </a:rPr>
              <a:t>Bá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xấu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quan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thét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đuổi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về</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khiến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oan</a:t>
            </a:r>
            <a:r>
              <a:rPr lang="en-US" altLang="en-US" sz="2800" dirty="0">
                <a:solidFill>
                  <a:srgbClr val="0000FF"/>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301725" y="3981923"/>
            <a:ext cx="10036494" cy="1384995"/>
          </a:xfrm>
          <a:prstGeom prst="rect">
            <a:avLst/>
          </a:prstGeom>
        </p:spPr>
        <p:txBody>
          <a:bodyPr wrap="square">
            <a:spAutoFit/>
          </a:bodyPr>
          <a:lstStyle/>
          <a:p>
            <a:pPr algn="just">
              <a:lnSpc>
                <a:spcPct val="150000"/>
              </a:lnSpc>
              <a:spcBef>
                <a:spcPct val="0"/>
              </a:spcBef>
            </a:pPr>
            <a:r>
              <a:rPr lang="en-US" altLang="en-US" sz="2800" dirty="0" err="1">
                <a:solidFill>
                  <a:srgbClr val="FF0000"/>
                </a:solidFill>
                <a:latin typeface="Times New Roman" panose="02020603050405020304" pitchFamily="18" charset="0"/>
                <a:cs typeface="Times New Roman" panose="02020603050405020304" pitchFamily="18" charset="0"/>
              </a:rPr>
              <a:t>Khi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cụ</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bị</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thét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lính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đuổi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Cao </a:t>
            </a:r>
            <a:r>
              <a:rPr lang="en-US" altLang="en-US" sz="2800" dirty="0" err="1">
                <a:solidFill>
                  <a:srgbClr val="FF0000"/>
                </a:solidFill>
                <a:latin typeface="Times New Roman" panose="02020603050405020304" pitchFamily="18" charset="0"/>
                <a:cs typeface="Times New Roman" panose="02020603050405020304" pitchFamily="18" charset="0"/>
              </a:rPr>
              <a:t>Bá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như</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thế</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nào</a:t>
            </a: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628162" y="1237033"/>
            <a:ext cx="10018624" cy="584775"/>
          </a:xfrm>
          <a:prstGeom prst="rect">
            <a:avLst/>
          </a:prstGeom>
          <a:noFill/>
        </p:spPr>
        <p:txBody>
          <a:bodyPr wrap="square">
            <a:spAutoFit/>
          </a:bodyPr>
          <a:lstStyle/>
          <a:p>
            <a:pPr>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quyết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luyện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chữ</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nào</a:t>
            </a:r>
            <a:r>
              <a:rPr lang="en-US" altLang="en-US" sz="3200" dirty="0">
                <a:solidFill>
                  <a:srgbClr val="FF0000"/>
                </a:solidFill>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3" name="Text Box 10"/>
          <p:cNvSpPr txBox="1">
            <a:spLocks noChangeArrowheads="1"/>
          </p:cNvSpPr>
          <p:nvPr/>
        </p:nvSpPr>
        <p:spPr bwMode="auto">
          <a:xfrm>
            <a:off x="883187" y="2384240"/>
            <a:ext cx="10557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cầm</a:t>
            </a:r>
            <a:r>
              <a:rPr lang="en-US" altLang="en-US" dirty="0">
                <a:solidFill>
                  <a:srgbClr val="0000FF"/>
                </a:solidFill>
                <a:latin typeface="Times New Roman" panose="02020603050405020304" pitchFamily="18" charset="0"/>
                <a:cs typeface="Times New Roman" panose="02020603050405020304" pitchFamily="18" charset="0"/>
              </a:rPr>
              <a:t> que </a:t>
            </a:r>
            <a:r>
              <a:rPr lang="en-US" altLang="en-US" dirty="0" err="1">
                <a:solidFill>
                  <a:srgbClr val="0000FF"/>
                </a:solidFill>
                <a:latin typeface="Times New Roman" panose="02020603050405020304" pitchFamily="18" charset="0"/>
                <a:cs typeface="Times New Roman" panose="02020603050405020304" pitchFamily="18" charset="0"/>
              </a:rPr>
              <a:t>vạch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cứng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Mỗi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trang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ngủ</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mượn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cuốn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đẹp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mẫu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tục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suốt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mấy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trời</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14" name="Text Box 10"/>
          <p:cNvSpPr txBox="1">
            <a:spLocks noChangeArrowheads="1"/>
          </p:cNvSpPr>
          <p:nvPr/>
        </p:nvSpPr>
        <p:spPr bwMode="auto">
          <a:xfrm>
            <a:off x="1239134" y="4496262"/>
            <a:ext cx="1009772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Theo </a:t>
            </a:r>
            <a:r>
              <a:rPr lang="en-US" altLang="en-US" dirty="0" err="1">
                <a:solidFill>
                  <a:srgbClr val="FF0000"/>
                </a:solidFill>
                <a:latin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sự</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kiên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quyết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tâm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luyện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Cao </a:t>
            </a:r>
            <a:r>
              <a:rPr lang="en-US" altLang="en-US" dirty="0" err="1">
                <a:solidFill>
                  <a:srgbClr val="FF0000"/>
                </a:solidFill>
                <a:latin typeface="Times New Roman" panose="02020603050405020304" pitchFamily="18" charset="0"/>
                <a:cs typeface="Times New Roman" panose="02020603050405020304" pitchFamily="18" charset="0"/>
              </a:rPr>
              <a:t>Bá</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Quát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đạt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kết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quả</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như</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thế</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nào</a:t>
            </a:r>
            <a:r>
              <a:rPr lang="en-US" altLang="en-US" dirty="0">
                <a:solidFill>
                  <a:srgbClr val="FF0000"/>
                </a:solidFill>
                <a:latin typeface="Times New Roman" panose="02020603050405020304" pitchFamily="18" charset="0"/>
                <a:cs typeface="Times New Roman" panose="02020603050405020304" pitchFamily="18" charset="0"/>
              </a:rPr>
              <a:t> ?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628162" y="1237033"/>
            <a:ext cx="10018624" cy="584775"/>
          </a:xfrm>
          <a:prstGeom prst="rect">
            <a:avLst/>
          </a:prstGeom>
          <a:noFill/>
        </p:spPr>
        <p:txBody>
          <a:bodyPr wrap="square">
            <a:spAutoFit/>
          </a:bodyPr>
          <a:lstStyle/>
          <a:p>
            <a:pPr algn="ct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Tìm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truyện</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3" name="Text Box 10"/>
          <p:cNvSpPr txBox="1">
            <a:spLocks noChangeArrowheads="1"/>
          </p:cNvSpPr>
          <p:nvPr/>
        </p:nvSpPr>
        <p:spPr bwMode="auto">
          <a:xfrm>
            <a:off x="2821379" y="2579095"/>
            <a:ext cx="65750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đầu</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14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theo</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còn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6422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393239"/>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205334" y="951651"/>
            <a:ext cx="10018624" cy="1077218"/>
          </a:xfrm>
          <a:prstGeom prst="rect">
            <a:avLst/>
          </a:prstGeom>
          <a:noFill/>
        </p:spPr>
        <p:txBody>
          <a:bodyPr wrap="square">
            <a:spAutoFit/>
          </a:bodyPr>
          <a:lstStyle/>
          <a:p>
            <a:pP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Mỗi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nói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một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việc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gì</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4" name="Text Box 10"/>
          <p:cNvSpPr txBox="1">
            <a:spLocks noChangeArrowheads="1"/>
          </p:cNvSpPr>
          <p:nvPr/>
        </p:nvSpPr>
        <p:spPr bwMode="auto">
          <a:xfrm>
            <a:off x="665901" y="2176350"/>
            <a:ext cx="1129145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gây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học</a:t>
            </a:r>
            <a:r>
              <a:rPr lang="en-US" altLang="en-US" dirty="0">
                <a:solidFill>
                  <a:srgbClr val="0000FF"/>
                </a:solidFill>
                <a:latin typeface="Times New Roman" panose="02020603050405020304" pitchFamily="18" charset="0"/>
                <a:cs typeface="Times New Roman" panose="02020603050405020304" pitchFamily="18" charset="0"/>
              </a:rPr>
              <a:t>. </a:t>
            </a: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hỏng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việc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hàng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xóm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quyết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tâm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đẹp</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thành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nổi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văn</a:t>
            </a:r>
            <a:r>
              <a:rPr lang="en-US" altLang="en-US" dirty="0">
                <a:solidFill>
                  <a:srgbClr val="0000FF"/>
                </a:solidFill>
                <a:latin typeface="Times New Roman" panose="02020603050405020304" pitchFamily="18" charset="0"/>
                <a:cs typeface="Times New Roman" panose="02020603050405020304" pitchFamily="18" charset="0"/>
              </a:rPr>
              <a:t> hay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tốt</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6815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10465985"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34160" y="3034542"/>
            <a:ext cx="9798858" cy="1938992"/>
          </a:xfrm>
          <a:prstGeom prst="rect">
            <a:avLst/>
          </a:prstGeom>
          <a:noFill/>
        </p:spPr>
        <p:txBody>
          <a:bodyPr wrap="square">
            <a:spAutoFit/>
          </a:bodyPr>
          <a:lstStyle/>
          <a:p>
            <a:pPr algn="just">
              <a:spcBef>
                <a:spcPct val="50000"/>
              </a:spcBef>
            </a:pPr>
            <a:r>
              <a:rPr lang="en-US" altLang="en-US" sz="4800" b="1"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Bài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văn</a:t>
            </a:r>
            <a:r>
              <a:rPr lang="en-US" altLang="en-US" sz="3600" dirty="0">
                <a:solidFill>
                  <a:srgbClr val="0000FF"/>
                </a:solidFill>
                <a:latin typeface="Times New Roman" panose="02020603050405020304" pitchFamily="18" charset="0"/>
                <a:cs typeface="Times New Roman" panose="02020603050405020304" pitchFamily="18" charset="0"/>
              </a:rPr>
              <a:t> ca </a:t>
            </a:r>
            <a:r>
              <a:rPr lang="en-US" altLang="en-US" sz="3600" dirty="0" err="1">
                <a:solidFill>
                  <a:srgbClr val="0000FF"/>
                </a:solidFill>
                <a:latin typeface="Times New Roman" panose="02020603050405020304" pitchFamily="18" charset="0"/>
                <a:cs typeface="Times New Roman" panose="02020603050405020304" pitchFamily="18" charset="0"/>
              </a:rPr>
              <a:t>ngợi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tính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kiên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trì</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quyết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tâm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sửa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để</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trở</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đẹp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a:t>
            </a:r>
          </a:p>
        </p:txBody>
      </p:sp>
      <p:sp>
        <p:nvSpPr>
          <p:cNvPr id="11" name="Freeform 5"/>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51164" y="2583697"/>
            <a:ext cx="11055927"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10000"/>
                    <a:lumOff val="90000"/>
                  </a:prstClr>
                </a:solidFill>
                <a:effectLst/>
                <a:uLnTx/>
                <a:uFillTx/>
                <a:latin typeface="Microsoft YaHei" panose="020B0503020204020204" pitchFamily="34" charset="-122"/>
                <a:ea typeface="Microsoft YaHei" panose="020B0503020204020204" pitchFamily="34" charset="-122"/>
                <a:cs typeface="+mn-cs"/>
              </a:rPr>
              <a:t>添加</a:t>
            </a:r>
            <a:endParaRPr kumimoji="0" lang="en-US" altLang="zh-CN" sz="1600" b="1" i="0" u="none" strike="noStrike" kern="1200" cap="none" spc="0" normalizeH="0" baseline="0" noProof="0" dirty="0">
              <a:ln>
                <a:noFill/>
              </a:ln>
              <a:solidFill>
                <a:prstClr val="black">
                  <a:lumMod val="10000"/>
                  <a:lumOff val="90000"/>
                </a:prstClr>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10000"/>
                    <a:lumOff val="90000"/>
                  </a:prstClr>
                </a:solidFill>
                <a:effectLst/>
                <a:uLnTx/>
                <a:uFillTx/>
                <a:latin typeface="Microsoft YaHei" panose="020B0503020204020204" pitchFamily="34" charset="-122"/>
                <a:ea typeface="Microsoft YaHei" panose="020B0503020204020204" pitchFamily="34" charset="-122"/>
                <a:cs typeface="+mn-cs"/>
              </a:rPr>
              <a:t>关键字</a:t>
            </a:r>
          </a:p>
        </p:txBody>
      </p:sp>
      <p:sp>
        <p:nvSpPr>
          <p:cNvPr id="15" name="TextBox 14"/>
          <p:cNvSpPr txBox="1"/>
          <p:nvPr/>
        </p:nvSpPr>
        <p:spPr>
          <a:xfrm>
            <a:off x="831273" y="3548053"/>
            <a:ext cx="10667999" cy="769441"/>
          </a:xfrm>
          <a:prstGeom prst="rect">
            <a:avLst/>
          </a:prstGeom>
          <a:noFill/>
        </p:spPr>
        <p:txBody>
          <a:bodyPr wrap="square">
            <a:spAutoFit/>
          </a:body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Cao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Quát</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Liên</a:t>
            </a:r>
            <a:r>
              <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hệ</a:t>
            </a:r>
            <a:r>
              <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thân</a:t>
            </a:r>
            <a:endPar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endParaRPr>
          </a:p>
        </p:txBody>
      </p:sp>
      <p:sp>
        <p:nvSpPr>
          <p:cNvPr id="11" name="Freeform 5"/>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sp>
        <p:nvSpPr>
          <p:cNvPr id="14" name="Rectangle 9"/>
          <p:cNvSpPr/>
          <p:nvPr/>
        </p:nvSpPr>
        <p:spPr>
          <a:xfrm>
            <a:off x="3743100" y="267916"/>
            <a:ext cx="4001007" cy="92333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5400" b="1" i="0" u="none" strike="noStrike" kern="1200" cap="none" spc="0" normalizeH="0" baseline="0" noProof="0" dirty="0">
              <a:ln/>
              <a:solidFill>
                <a:srgbClr val="9BBB59"/>
              </a:solidFill>
              <a:effectLst/>
              <a:uLnTx/>
              <a:uFillTx/>
              <a:latin typeface="Calibri"/>
              <a:ea typeface="+mn-ea"/>
              <a:cs typeface="+mn-cs"/>
            </a:endParaRPr>
          </a:p>
        </p:txBody>
      </p:sp>
    </p:spTree>
    <p:extLst>
      <p:ext uri="{BB962C8B-B14F-4D97-AF65-F5344CB8AC3E}">
        <p14:creationId xmlns:p14="http://schemas.microsoft.com/office/powerpoint/2010/main" val="3715293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79534" y="4531866"/>
            <a:ext cx="11432930" cy="1323439"/>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606507" y="4407130"/>
            <a:ext cx="10636116" cy="1323439"/>
          </a:xfrm>
          <a:prstGeom prst="rect">
            <a:avLst/>
          </a:prstGeom>
          <a:noFill/>
        </p:spPr>
        <p:txBody>
          <a:bodyPr wrap="square">
            <a:spAutoFit/>
          </a:bodyPr>
          <a:lstStyle/>
          <a:p>
            <a:pPr algn="just">
              <a:spcBef>
                <a:spcPct val="50000"/>
              </a:spcBef>
            </a:pPr>
            <a:r>
              <a:rPr lang="en-US" altLang="en-US" sz="48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Nội</a:t>
            </a:r>
            <a:r>
              <a:rPr lang="en-US" altLang="en-US" sz="3200" b="1" dirty="0">
                <a:latin typeface="Times New Roman" panose="02020603050405020304" pitchFamily="18" charset="0"/>
                <a:cs typeface="Times New Roman" panose="02020603050405020304" pitchFamily="18" charset="0"/>
              </a:rPr>
              <a:t> dung :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ca </a:t>
            </a:r>
            <a:r>
              <a:rPr lang="en-US" altLang="en-US" sz="3200" dirty="0" err="1">
                <a:solidFill>
                  <a:srgbClr val="0000FF"/>
                </a:solidFill>
                <a:latin typeface="Times New Roman" panose="02020603050405020304" pitchFamily="18" charset="0"/>
                <a:cs typeface="Times New Roman" panose="02020603050405020304" pitchFamily="18" charset="0"/>
              </a:rPr>
              <a:t>ngợi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tính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quyết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tâm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sửa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trở</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thành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đẹp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a:t>
            </a: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24851" y="5981075"/>
            <a:ext cx="12416852" cy="876731"/>
          </a:xfrm>
          <a:prstGeom prst="rect">
            <a:avLst/>
          </a:prstGeom>
        </p:spPr>
      </p:pic>
      <p:pic>
        <p:nvPicPr>
          <p:cNvPr id="19" name="图片 17"/>
          <p:cNvPicPr>
            <a:picLocks noChangeAspect="1"/>
          </p:cNvPicPr>
          <p:nvPr/>
        </p:nvPicPr>
        <p:blipFill rotWithShape="1">
          <a:blip r:embed="rId4">
            <a:extLst>
              <a:ext uri="{28A0092B-C50C-407E-A947-70E740481C1C}">
                <a14:useLocalDpi xmlns:a14="http://schemas.microsoft.com/office/drawing/2010/main" val="0"/>
              </a:ext>
            </a:extLst>
          </a:blip>
          <a:srcRect l="20023" b="67764"/>
          <a:stretch>
            <a:fillRect/>
          </a:stretch>
        </p:blipFill>
        <p:spPr>
          <a:xfrm flipV="1">
            <a:off x="8244590" y="-2"/>
            <a:ext cx="3984100" cy="1615441"/>
          </a:xfrm>
          <a:prstGeom prst="rect">
            <a:avLst/>
          </a:prstGeom>
        </p:spPr>
      </p:pic>
      <p:sp>
        <p:nvSpPr>
          <p:cNvPr id="12" name="矩形 9">
            <a:extLst>
              <a:ext uri="{FF2B5EF4-FFF2-40B4-BE49-F238E27FC236}">
                <a16:creationId xmlns:a16="http://schemas.microsoft.com/office/drawing/2014/main" id="{754A87CB-4CFF-44C1-B6B8-9962EC69A4EF}"/>
              </a:ext>
            </a:extLst>
          </p:cNvPr>
          <p:cNvSpPr/>
          <p:nvPr/>
        </p:nvSpPr>
        <p:spPr>
          <a:xfrm>
            <a:off x="1392284" y="40084"/>
            <a:ext cx="8227305" cy="584775"/>
          </a:xfrm>
          <a:prstGeom prst="rect">
            <a:avLst/>
          </a:prstGeom>
          <a:solidFill>
            <a:schemeClr val="bg1"/>
          </a:solidFill>
        </p:spPr>
        <p:txBody>
          <a:bodyPr wrap="square">
            <a:spAutoFit/>
          </a:bodyPr>
          <a:lstStyle/>
          <a:p>
            <a:pPr algn="ctr"/>
            <a:r>
              <a:rPr lang="en-US" altLang="zh-CN" sz="32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Thứ</a:t>
            </a:r>
            <a:r>
              <a:rPr lang="en-US" altLang="zh-CN" sz="32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32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hai</a:t>
            </a:r>
            <a:r>
              <a:rPr lang="en-US" altLang="zh-CN" sz="32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32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ngày</a:t>
            </a:r>
            <a:r>
              <a:rPr lang="en-US" altLang="zh-CN" sz="32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27  </a:t>
            </a:r>
            <a:r>
              <a:rPr lang="en-US" altLang="zh-CN" sz="32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tháng</a:t>
            </a:r>
            <a:r>
              <a:rPr lang="en-US" altLang="zh-CN" sz="32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12 </a:t>
            </a:r>
            <a:r>
              <a:rPr lang="en-US" altLang="zh-CN" sz="32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năm</a:t>
            </a:r>
            <a:r>
              <a:rPr lang="en-US" altLang="zh-CN" sz="32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2021 </a:t>
            </a:r>
          </a:p>
        </p:txBody>
      </p:sp>
      <p:sp>
        <p:nvSpPr>
          <p:cNvPr id="13" name="矩形 11">
            <a:extLst>
              <a:ext uri="{FF2B5EF4-FFF2-40B4-BE49-F238E27FC236}">
                <a16:creationId xmlns:a16="http://schemas.microsoft.com/office/drawing/2014/main" id="{3C0D3DAD-E817-4A97-B385-789E7771F5BA}"/>
              </a:ext>
            </a:extLst>
          </p:cNvPr>
          <p:cNvSpPr/>
          <p:nvPr/>
        </p:nvSpPr>
        <p:spPr>
          <a:xfrm>
            <a:off x="4408799" y="686959"/>
            <a:ext cx="2822712" cy="523220"/>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28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28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28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28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sp>
        <p:nvSpPr>
          <p:cNvPr id="14" name="矩形 9">
            <a:extLst>
              <a:ext uri="{FF2B5EF4-FFF2-40B4-BE49-F238E27FC236}">
                <a16:creationId xmlns:a16="http://schemas.microsoft.com/office/drawing/2014/main" id="{619C4131-E684-4656-AC0C-832690542514}"/>
              </a:ext>
            </a:extLst>
          </p:cNvPr>
          <p:cNvSpPr/>
          <p:nvPr/>
        </p:nvSpPr>
        <p:spPr>
          <a:xfrm>
            <a:off x="1364496" y="1096504"/>
            <a:ext cx="9238157" cy="769441"/>
          </a:xfrm>
          <a:prstGeom prst="rect">
            <a:avLst/>
          </a:prstGeom>
          <a:noFill/>
        </p:spPr>
        <p:txBody>
          <a:bodyPr wrap="square">
            <a:spAutoFit/>
          </a:bodyPr>
          <a:lstStyle/>
          <a:p>
            <a:pPr algn="ctr"/>
            <a:r>
              <a:rPr lang="en-US" altLang="zh-CN" sz="4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Văn</a:t>
            </a:r>
            <a:r>
              <a:rPr lang="en-US" altLang="zh-CN" sz="4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hay </a:t>
            </a:r>
            <a:r>
              <a:rPr lang="en-US" altLang="zh-CN" sz="4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chữ</a:t>
            </a:r>
            <a:r>
              <a:rPr lang="en-US" altLang="zh-CN" sz="4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4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p>
        </p:txBody>
      </p:sp>
      <p:sp>
        <p:nvSpPr>
          <p:cNvPr id="18" name="TextBox 17">
            <a:extLst>
              <a:ext uri="{FF2B5EF4-FFF2-40B4-BE49-F238E27FC236}">
                <a16:creationId xmlns:a16="http://schemas.microsoft.com/office/drawing/2014/main" id="{00B5B90D-E047-46E5-BAFB-D060FA1D45C6}"/>
              </a:ext>
            </a:extLst>
          </p:cNvPr>
          <p:cNvSpPr txBox="1"/>
          <p:nvPr/>
        </p:nvSpPr>
        <p:spPr>
          <a:xfrm>
            <a:off x="606507" y="1793653"/>
            <a:ext cx="11205957" cy="2677656"/>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Sáng sáng, ông cầm que vạch lên cột nhà luyện chữ cho cứng cáp. Mỗi buổi tối, ông viết xong mười trang vở mới chịu đi ngủ. Chữ viết đã tiến bộ, ông lại mượn những cuốn sách chữ viết đẹp làm mẫu để luyện nhiều kiểu chữ khác nhau.</a:t>
            </a:r>
            <a:br>
              <a:rPr lang="vi-VN"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Kiên trì luyện tập suốt mấy năm, chữ ông mỗi ngày mỗi đẹp. Ông nổi danh khắp nước là người văn hay chữ tốt.</a:t>
            </a:r>
            <a:endParaRPr lang="en-US" sz="2800" dirty="0"/>
          </a:p>
        </p:txBody>
      </p:sp>
    </p:spTree>
    <p:extLst>
      <p:ext uri="{BB962C8B-B14F-4D97-AF65-F5344CB8AC3E}">
        <p14:creationId xmlns:p14="http://schemas.microsoft.com/office/powerpoint/2010/main" val="81251793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Em</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nhìn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thấy</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gì</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bức</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b="58257"/>
          <a:stretch>
            <a:fillRect/>
          </a:stretch>
        </p:blipFill>
        <p:spPr>
          <a:xfrm>
            <a:off x="155029" y="5459027"/>
            <a:ext cx="12166197" cy="1859838"/>
          </a:xfrm>
          <a:prstGeom prst="rect">
            <a:avLst/>
          </a:prstGeom>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820" y="1064161"/>
            <a:ext cx="7459096" cy="428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43735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333543" y="4905251"/>
            <a:ext cx="12166197" cy="3002504"/>
          </a:xfrm>
          <a:prstGeom prst="rect">
            <a:avLst/>
          </a:prstGeom>
        </p:spPr>
      </p:pic>
      <p:sp>
        <p:nvSpPr>
          <p:cNvPr id="10" name="矩形 9"/>
          <p:cNvSpPr/>
          <p:nvPr/>
        </p:nvSpPr>
        <p:spPr>
          <a:xfrm>
            <a:off x="1920604" y="2596191"/>
            <a:ext cx="9238157" cy="1107996"/>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Bài</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Văn</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hay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chữ</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p>
        </p:txBody>
      </p:sp>
      <p:sp>
        <p:nvSpPr>
          <p:cNvPr id="11" name="TextBox 7"/>
          <p:cNvSpPr>
            <a:spLocks noChangeArrowheads="1"/>
          </p:cNvSpPr>
          <p:nvPr/>
        </p:nvSpPr>
        <p:spPr bwMode="auto">
          <a:xfrm>
            <a:off x="5128327" y="3815632"/>
            <a:ext cx="51787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Theo </a:t>
            </a: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Truyện</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a:t>
            </a: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đọc</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1 (1995)</a:t>
            </a:r>
            <a:endParaRPr lang="zh-CN" altLang="en-US"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12" name="矩形 11"/>
          <p:cNvSpPr/>
          <p:nvPr/>
        </p:nvSpPr>
        <p:spPr>
          <a:xfrm>
            <a:off x="5128327" y="1645296"/>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83160" y="-19128"/>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15" name="矩形 9"/>
          <p:cNvSpPr/>
          <p:nvPr/>
        </p:nvSpPr>
        <p:spPr>
          <a:xfrm>
            <a:off x="1126557" y="623106"/>
            <a:ext cx="10580170" cy="923330"/>
          </a:xfrm>
          <a:prstGeom prst="rect">
            <a:avLst/>
          </a:prstGeom>
          <a:solidFill>
            <a:schemeClr val="bg1"/>
          </a:solidFill>
        </p:spPr>
        <p:txBody>
          <a:bodyPr wrap="square">
            <a:spAutoFit/>
          </a:bodyPr>
          <a:lstStyle/>
          <a:p>
            <a:pPr algn="ctr"/>
            <a:r>
              <a:rPr lang="en-US" altLang="zh-CN" sz="5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Thứ</a:t>
            </a:r>
            <a:r>
              <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5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hai</a:t>
            </a:r>
            <a:r>
              <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5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ngày</a:t>
            </a:r>
            <a:r>
              <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20  </a:t>
            </a:r>
            <a:r>
              <a:rPr lang="en-US" altLang="zh-CN" sz="5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tháng</a:t>
            </a:r>
            <a:r>
              <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12 </a:t>
            </a:r>
            <a:r>
              <a:rPr lang="en-US" altLang="zh-CN" sz="54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năm</a:t>
            </a:r>
            <a:r>
              <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2021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err="1">
                <a:solidFill>
                  <a:schemeClr val="bg1"/>
                </a:solidFill>
                <a:latin typeface="Arial" panose="020B0604020202020204" pitchFamily="34" charset="0"/>
              </a:rPr>
              <a:t>Văn</a:t>
            </a:r>
            <a:r>
              <a:rPr lang="en-US" altLang="x-none" sz="3200" b="1" dirty="0">
                <a:solidFill>
                  <a:schemeClr val="bg1"/>
                </a:solidFill>
                <a:latin typeface="Arial" panose="020B0604020202020204" pitchFamily="34" charset="0"/>
              </a:rPr>
              <a:t> hay </a:t>
            </a:r>
            <a:r>
              <a:rPr lang="en-US" altLang="x-none" sz="3200" b="1" dirty="0" err="1">
                <a:solidFill>
                  <a:schemeClr val="bg1"/>
                </a:solidFill>
                <a:latin typeface="Arial" panose="020B0604020202020204" pitchFamily="34" charset="0"/>
              </a:rPr>
              <a:t>chữ</a:t>
            </a:r>
            <a:r>
              <a:rPr lang="en-US" altLang="x-none" sz="3200" b="1" dirty="0">
                <a:solidFill>
                  <a:schemeClr val="bg1"/>
                </a:solidFill>
                <a:latin typeface="Arial" panose="020B0604020202020204" pitchFamily="34" charset="0"/>
              </a:rPr>
              <a:t> </a:t>
            </a:r>
            <a:r>
              <a:rPr lang="en-US" altLang="x-none" sz="3200" b="1" dirty="0" err="1">
                <a:solidFill>
                  <a:schemeClr val="bg1"/>
                </a:solidFill>
                <a:latin typeface="Arial" panose="020B0604020202020204" pitchFamily="34" charset="0"/>
              </a:rPr>
              <a:t>tốt</a:t>
            </a:r>
            <a:endParaRPr lang="en-US" altLang="x-none" sz="3200" b="1" dirty="0">
              <a:solidFill>
                <a:schemeClr val="bg1"/>
              </a:solidFill>
              <a:latin typeface="Arial" panose="020B0604020202020204" pitchFamily="34" charset="0"/>
            </a:endParaRPr>
          </a:p>
        </p:txBody>
      </p:sp>
      <p:sp>
        <p:nvSpPr>
          <p:cNvPr id="8" name="Content Placeholder 2"/>
          <p:cNvSpPr txBox="1"/>
          <p:nvPr/>
        </p:nvSpPr>
        <p:spPr>
          <a:xfrm>
            <a:off x="457200" y="1106009"/>
            <a:ext cx="11554691" cy="5751991"/>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91440" indent="457200">
              <a:lnSpc>
                <a:spcPct val="100000"/>
              </a:lnSpc>
              <a:spcAft>
                <a:spcPts val="1200"/>
              </a:spcAft>
              <a:buNone/>
            </a:pPr>
            <a:r>
              <a:rPr lang="vi-VN" sz="2000" dirty="0">
                <a:latin typeface="Arial" panose="020B0604020202020204" pitchFamily="34" charset="0"/>
                <a:cs typeface="Arial" panose="020B0604020202020204" pitchFamily="34" charset="0"/>
              </a:rPr>
              <a:t>Thuở đi học, Cao Bá Quát viết chữ rất xấu nên nhiều bài văn dù hay vẫn bị thầy cho điểm kém.</a:t>
            </a:r>
            <a:br>
              <a:rPr lang="vi-VN"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Một hôm, có bà cụ hàng xóm sang khẩn khoản:</a:t>
            </a:r>
            <a:br>
              <a:rPr lang="vi-V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 Gia đình già có việc oan uổng muốn kêu quan, nhờ cậu viết giúp cho lá đơn, có được không?</a:t>
            </a:r>
            <a:br>
              <a:rPr lang="vi-V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Cao Bá Quát vui vẻ trả lời:</a:t>
            </a:r>
            <a:br>
              <a:rPr lang="vi-V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 Tưởng việc gì khó, chứ việc ấy cháu xin sẵn lòng.</a:t>
            </a:r>
            <a:br>
              <a:rPr lang="vi-V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Lá đơn viết lí lẽ rõ ràng, Cao Bá Quát yên trí quan sẽ xét nỗi oan cho bà cụ. Nào ngờ, chữ ông xấu quá, quan đọc không được nên thét lính đuổi bà ra khỏi huyện đường. Về nhà, bà kể lại câu chuyện khiến Cao Bá Quát vô cùng ân hận.</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Ông biết dù văn hay đến đâu mà chữ không ra chữ cũng chẳng ích gì. Từ đó, ông dốc sức luyện viết chữ sao cho đẹp.</a:t>
            </a:r>
            <a:br>
              <a:rPr lang="vi-V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Sáng sáng, ông cầm que vạch lên cột nhà luyện chữ cho cứng cáp. Mỗi buổi tối, ông viết xong mười trang vở mới chịu đi ngủ. Chữ viết đã tiến bộ, ông lại mượn những cuốn sách chữ viết đẹp làm mẫu để luyện nhiều kiểu chữ khác nhau.</a:t>
            </a:r>
            <a:br>
              <a:rPr lang="vi-VN"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Kiên trì luyện tập suốt mấy năm, chữ ông mỗi ngày mỗi đẹp. Ông nổi danh khắp nước là người văn hay chữ tốt.</a:t>
            </a:r>
            <a:br>
              <a:rPr lang="vi-VN"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0" indent="457200">
              <a:lnSpc>
                <a:spcPct val="100000"/>
              </a:lnSpc>
              <a:buNone/>
            </a:pPr>
            <a:r>
              <a:rPr lang="en-US" sz="2000" dirty="0">
                <a:latin typeface="Arial" panose="020B0604020202020204" pitchFamily="34" charset="0"/>
                <a:cs typeface="Arial" panose="020B0604020202020204" pitchFamily="34" charset="0"/>
              </a:rPr>
              <a:t>                                                                                                    </a:t>
            </a:r>
            <a:r>
              <a:rPr lang="vi-VN" sz="2000" i="1" dirty="0">
                <a:latin typeface="Arial" panose="020B0604020202020204" pitchFamily="34" charset="0"/>
                <a:cs typeface="Arial" panose="020B0604020202020204" pitchFamily="34" charset="0"/>
              </a:rPr>
              <a:t>Theo</a:t>
            </a:r>
            <a:r>
              <a:rPr lang="vi-VN" sz="2000" dirty="0">
                <a:latin typeface="Arial" panose="020B0604020202020204" pitchFamily="34" charset="0"/>
                <a:cs typeface="Arial" panose="020B0604020202020204" pitchFamily="34" charset="0"/>
              </a:rPr>
              <a:t> T</a:t>
            </a:r>
            <a:r>
              <a:rPr lang="en-US" sz="2000" dirty="0">
                <a:latin typeface="Arial" panose="020B0604020202020204" pitchFamily="34" charset="0"/>
                <a:cs typeface="Arial" panose="020B0604020202020204" pitchFamily="34" charset="0"/>
              </a:rPr>
              <a:t>RUYỆN ĐỌC</a:t>
            </a:r>
            <a:r>
              <a:rPr lang="vi-VN" sz="2000" dirty="0">
                <a:latin typeface="Arial" panose="020B0604020202020204" pitchFamily="34" charset="0"/>
                <a:cs typeface="Arial" panose="020B0604020202020204" pitchFamily="34" charset="0"/>
              </a:rPr>
              <a:t> 1 (1995)</a:t>
            </a:r>
          </a:p>
          <a:p>
            <a:pPr marL="0" lvl="0" indent="0" algn="just" defTabSz="396875">
              <a:lnSpc>
                <a:spcPct val="100000"/>
              </a:lnSpc>
              <a:spcBef>
                <a:spcPct val="0"/>
              </a:spcBef>
              <a:buFontTx/>
              <a:buNone/>
            </a:pPr>
            <a:endParaRPr lang="en-US" altLang="en-US" sz="20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0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p:cNvGrpSpPr/>
          <p:nvPr/>
        </p:nvGrpSpPr>
        <p:grpSpPr>
          <a:xfrm>
            <a:off x="1464014" y="1088749"/>
            <a:ext cx="7626139" cy="1766798"/>
            <a:chOff x="1464014" y="1088749"/>
            <a:chExt cx="7626139"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p:cNvSpPr txBox="1"/>
            <p:nvPr/>
          </p:nvSpPr>
          <p:spPr>
            <a:xfrm>
              <a:off x="1834705" y="1689560"/>
              <a:ext cx="7255448"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Thuở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cháu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xin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sẵn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953553" y="2435472"/>
            <a:ext cx="8193666" cy="1766798"/>
            <a:chOff x="2953553" y="2435472"/>
            <a:chExt cx="8193666" cy="1766798"/>
          </a:xfrm>
        </p:grpSpPr>
        <p:pic>
          <p:nvPicPr>
            <p:cNvPr id="24"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p:cNvSpPr txBox="1"/>
            <p:nvPr/>
          </p:nvSpPr>
          <p:spPr>
            <a:xfrm>
              <a:off x="3324244" y="3036283"/>
              <a:ext cx="7822975"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Lá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luyện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đẹp</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92134" y="3797192"/>
            <a:ext cx="4109215" cy="1766798"/>
            <a:chOff x="4792134" y="3797192"/>
            <a:chExt cx="4109215" cy="1766798"/>
          </a:xfrm>
        </p:grpSpPr>
        <p:pic>
          <p:nvPicPr>
            <p:cNvPr id="27"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err="1">
                <a:solidFill>
                  <a:srgbClr val="0000FF"/>
                </a:solidFill>
                <a:latin typeface="Times New Roman" panose="02020603050405020304" pitchFamily="18" charset="0"/>
                <a:cs typeface="Times New Roman" panose="02020603050405020304" pitchFamily="18" charset="0"/>
              </a:rPr>
              <a:t>khẩn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khoản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err="1">
                <a:solidFill>
                  <a:srgbClr val="0000FF"/>
                </a:solidFill>
                <a:latin typeface="Times New Roman" panose="02020603050405020304" pitchFamily="18" charset="0"/>
                <a:cs typeface="Times New Roman" panose="02020603050405020304" pitchFamily="18" charset="0"/>
              </a:rPr>
              <a:t>oan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uổng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655285"/>
            <a:ext cx="4389734"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lgn="ct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dốc</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sức</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96000" y="4424726"/>
            <a:ext cx="5083699"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lgn="ct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cầm</a:t>
            </a:r>
            <a:r>
              <a:rPr lang="en-US" altLang="en-US" sz="4400" dirty="0">
                <a:solidFill>
                  <a:srgbClr val="0000FF"/>
                </a:solidFill>
                <a:latin typeface="Times New Roman" panose="02020603050405020304" pitchFamily="18" charset="0"/>
                <a:cs typeface="Times New Roman" panose="02020603050405020304" pitchFamily="18" charset="0"/>
              </a:rPr>
              <a:t> que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p:cNvSpPr/>
          <p:nvPr/>
        </p:nvSpPr>
        <p:spPr>
          <a:xfrm>
            <a:off x="7144987" y="2167964"/>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huyện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đường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20" descr="U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17" y="1343891"/>
            <a:ext cx="6587736" cy="41702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1"/>
          <p:cNvSpPr txBox="1">
            <a:spLocks noChangeArrowheads="1"/>
          </p:cNvSpPr>
          <p:nvPr/>
        </p:nvSpPr>
        <p:spPr bwMode="auto">
          <a:xfrm>
            <a:off x="7144987" y="3776662"/>
            <a:ext cx="4783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err="1">
                <a:solidFill>
                  <a:srgbClr val="3333FF"/>
                </a:solidFill>
                <a:latin typeface="Times New Roman" panose="02020603050405020304" pitchFamily="18" charset="0"/>
                <a:cs typeface="Times New Roman" panose="02020603050405020304" pitchFamily="18" charset="0"/>
              </a:rPr>
              <a:t>Nơi</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quan</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huyện</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làm</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việc</a:t>
            </a:r>
            <a:r>
              <a:rPr lang="en-US" altLang="en-US" b="1" dirty="0">
                <a:solidFill>
                  <a:srgbClr val="3333FF"/>
                </a:solidFill>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65564" y="952277"/>
            <a:ext cx="9579297" cy="1323439"/>
          </a:xfrm>
          <a:prstGeom prst="rect">
            <a:avLst/>
          </a:prstGeom>
          <a:noFill/>
        </p:spPr>
        <p:txBody>
          <a:bodyPr wrap="square">
            <a:spAutoFit/>
          </a:bodyPr>
          <a:lstStyle/>
          <a:p>
            <a:pPr>
              <a:spcBef>
                <a:spcPct val="50000"/>
              </a:spcBef>
            </a:pPr>
            <a:r>
              <a:rPr lang="en-US" altLang="en-US" sz="4000" dirty="0" err="1">
                <a:solidFill>
                  <a:srgbClr val="FF0000"/>
                </a:solidFill>
                <a:latin typeface="Times New Roman" panose="02020603050405020304" pitchFamily="18" charset="0"/>
                <a:cs typeface="Times New Roman" panose="02020603050405020304" pitchFamily="18" charset="0"/>
              </a:rPr>
              <a:t>Thuở</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học</a:t>
            </a:r>
            <a:r>
              <a:rPr lang="en-US" altLang="en-US" sz="4000" dirty="0">
                <a:solidFill>
                  <a:srgbClr val="FF0000"/>
                </a:solidFill>
                <a:latin typeface="Times New Roman" panose="02020603050405020304" pitchFamily="18" charset="0"/>
                <a:cs typeface="Times New Roman" panose="02020603050405020304" pitchFamily="18" charset="0"/>
              </a:rPr>
              <a:t>, Cao </a:t>
            </a:r>
            <a:r>
              <a:rPr lang="en-US" altLang="en-US" sz="4000" dirty="0" err="1">
                <a:solidFill>
                  <a:srgbClr val="FF0000"/>
                </a:solidFill>
                <a:latin typeface="Times New Roman" panose="02020603050405020304" pitchFamily="18" charset="0"/>
                <a:cs typeface="Times New Roman" panose="02020603050405020304" pitchFamily="18" charset="0"/>
              </a:rPr>
              <a:t>Bá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Quát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viết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nhiều</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bài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văn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p:cNvSpPr txBox="1">
            <a:spLocks noChangeArrowheads="1"/>
          </p:cNvSpPr>
          <p:nvPr/>
        </p:nvSpPr>
        <p:spPr bwMode="auto">
          <a:xfrm>
            <a:off x="3297381" y="2479051"/>
            <a:ext cx="8091055"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err="1">
                <a:solidFill>
                  <a:srgbClr val="0000FF"/>
                </a:solidFill>
                <a:latin typeface="Times New Roman" panose="02020603050405020304" pitchFamily="18" charset="0"/>
                <a:cs typeface="Times New Roman" panose="02020603050405020304" pitchFamily="18" charset="0"/>
              </a:rPr>
              <a:t>Thuở</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học</a:t>
            </a:r>
            <a:r>
              <a:rPr lang="en-US" altLang="en-US" sz="3200" dirty="0">
                <a:solidFill>
                  <a:srgbClr val="0000FF"/>
                </a:solidFill>
                <a:latin typeface="Times New Roman" panose="02020603050405020304" pitchFamily="18" charset="0"/>
                <a:cs typeface="Times New Roman" panose="02020603050405020304" pitchFamily="18" charset="0"/>
              </a:rPr>
              <a:t> 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nhiều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hay.</a:t>
            </a:r>
          </a:p>
        </p:txBody>
      </p:sp>
      <p:sp>
        <p:nvSpPr>
          <p:cNvPr id="14" name="Text Box 20"/>
          <p:cNvSpPr txBox="1">
            <a:spLocks noChangeArrowheads="1"/>
          </p:cNvSpPr>
          <p:nvPr/>
        </p:nvSpPr>
        <p:spPr bwMode="auto">
          <a:xfrm>
            <a:off x="3053806" y="3492447"/>
            <a:ext cx="8091055" cy="584775"/>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thường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bị</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điểm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kém</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17" name="Text Box 20"/>
          <p:cNvSpPr txBox="1">
            <a:spLocks noChangeArrowheads="1"/>
          </p:cNvSpPr>
          <p:nvPr/>
        </p:nvSpPr>
        <p:spPr bwMode="auto">
          <a:xfrm>
            <a:off x="3153373" y="4216735"/>
            <a:ext cx="8091055"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thường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điểm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hay.</a:t>
            </a:r>
          </a:p>
        </p:txBody>
      </p:sp>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36" y="2464749"/>
            <a:ext cx="2546996" cy="294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Thái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độ</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của</a:t>
            </a:r>
            <a:r>
              <a:rPr lang="en-US" altLang="en-US" sz="4000" dirty="0">
                <a:solidFill>
                  <a:srgbClr val="FF0000"/>
                </a:solidFill>
                <a:latin typeface="Times New Roman" panose="02020603050405020304" pitchFamily="18" charset="0"/>
                <a:cs typeface="Times New Roman" panose="02020603050405020304" pitchFamily="18" charset="0"/>
              </a:rPr>
              <a:t> Cao </a:t>
            </a:r>
            <a:r>
              <a:rPr lang="en-US" altLang="en-US" sz="4000" dirty="0" err="1">
                <a:solidFill>
                  <a:srgbClr val="FF0000"/>
                </a:solidFill>
                <a:latin typeface="Times New Roman" panose="02020603050405020304" pitchFamily="18" charset="0"/>
                <a:cs typeface="Times New Roman" panose="02020603050405020304" pitchFamily="18" charset="0"/>
              </a:rPr>
              <a:t>Bá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Quát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khi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nhận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lời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giúp</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bà</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cụ</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hàng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xóm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viết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đơn</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p:cNvSpPr txBox="1">
            <a:spLocks noChangeArrowheads="1"/>
          </p:cNvSpPr>
          <p:nvPr/>
        </p:nvSpPr>
        <p:spPr bwMode="auto">
          <a:xfrm>
            <a:off x="1461098" y="3014727"/>
            <a:ext cx="9979252"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2400" b="1" dirty="0">
                <a:solidFill>
                  <a:srgbClr val="222A35"/>
                </a:solidFill>
                <a:latin typeface="Arial" panose="020B0604020202020204" pitchFamily="34" charset="0"/>
                <a:sym typeface="Wingdings" panose="05000000000000000000" pitchFamily="2" charset="2"/>
              </a:rPr>
              <a:t>     </a:t>
            </a:r>
            <a:r>
              <a:rPr lang="en-US" altLang="en-US" sz="3200" dirty="0">
                <a:solidFill>
                  <a:srgbClr val="0000FF"/>
                </a:solidFill>
                <a:latin typeface="Times New Roman" panose="02020603050405020304" pitchFamily="18" charset="0"/>
                <a:cs typeface="Times New Roman" panose="02020603050405020304" pitchFamily="18" charset="0"/>
              </a:rPr>
              <a:t>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vui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vẻ</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nói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cháu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xin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sẵn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978</Words>
  <Application>Microsoft Office PowerPoint</Application>
  <PresentationFormat>Widescreen</PresentationFormat>
  <Paragraphs>78</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UTM Loko</vt:lpstr>
      <vt:lpstr>Microsoft YaHei</vt:lpstr>
      <vt:lpstr>UTM Cabaret</vt:lpstr>
      <vt:lpstr>腾祥铁山楷书繁</vt:lpstr>
      <vt:lpstr>Arial</vt:lpstr>
      <vt:lpstr>Calibri Light</vt:lpstr>
      <vt:lpstr>UTM Nyala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170</cp:revision>
  <dcterms:created xsi:type="dcterms:W3CDTF">2017-08-18T03:02:00Z</dcterms:created>
  <dcterms:modified xsi:type="dcterms:W3CDTF">2021-12-16T19:52:37Z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42DD475E1E044FB495FF27CEA827C858</vt:lpwstr>
  </property>
</Properties>
</file>